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9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7" r:id="rId9"/>
    <p:sldId id="262" r:id="rId10"/>
    <p:sldId id="269" r:id="rId11"/>
    <p:sldId id="265" r:id="rId12"/>
    <p:sldId id="268" r:id="rId13"/>
    <p:sldId id="263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2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D5946-BAA6-42F2-94E5-F53E07453B6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44B6F-F8EE-410A-97F3-C252B1369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3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Paper published in 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D44B6F-F8EE-410A-97F3-C252B13696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20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ISA = Instruction Set Architecture?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Lower voltage = less precise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D44B6F-F8EE-410A-97F3-C252B13696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36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618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8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30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2151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27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00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49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67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0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13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36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4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2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9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71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6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743B8-8317-4E33-A980-1315D3A3DE51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06BD5-B405-483B-AB39-3CEBB8048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310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599" r:id="rId1"/>
    <p:sldLayoutId id="2147484600" r:id="rId2"/>
    <p:sldLayoutId id="2147484601" r:id="rId3"/>
    <p:sldLayoutId id="2147484602" r:id="rId4"/>
    <p:sldLayoutId id="2147484603" r:id="rId5"/>
    <p:sldLayoutId id="2147484604" r:id="rId6"/>
    <p:sldLayoutId id="2147484605" r:id="rId7"/>
    <p:sldLayoutId id="2147484606" r:id="rId8"/>
    <p:sldLayoutId id="2147484607" r:id="rId9"/>
    <p:sldLayoutId id="2147484608" r:id="rId10"/>
    <p:sldLayoutId id="2147484609" r:id="rId11"/>
    <p:sldLayoutId id="2147484610" r:id="rId12"/>
    <p:sldLayoutId id="2147484611" r:id="rId13"/>
    <p:sldLayoutId id="2147484612" r:id="rId14"/>
    <p:sldLayoutId id="2147484613" r:id="rId15"/>
    <p:sldLayoutId id="2147484614" r:id="rId16"/>
    <p:sldLayoutId id="214748461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FCD1A-8202-498D-A7A7-EB2433D775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cap="none" dirty="0"/>
              <a:t>Addressing Dark Silicon Challenges With Disciplined Approximate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E44BA5-C54C-49AF-B08C-9A5ED214AB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598613" indent="-1598613"/>
            <a:r>
              <a:rPr lang="en-US" dirty="0"/>
              <a:t>Authored By: </a:t>
            </a:r>
            <a:r>
              <a:rPr lang="en-US" dirty="0" err="1"/>
              <a:t>Hadi</a:t>
            </a:r>
            <a:r>
              <a:rPr lang="en-US" dirty="0"/>
              <a:t> </a:t>
            </a:r>
            <a:r>
              <a:rPr lang="en-US" dirty="0" err="1"/>
              <a:t>Esmaeilzadeh</a:t>
            </a:r>
            <a:r>
              <a:rPr lang="en-US" dirty="0"/>
              <a:t>, Adrian Sampson, Michael </a:t>
            </a:r>
            <a:r>
              <a:rPr lang="en-US" dirty="0" err="1"/>
              <a:t>Ringenburg</a:t>
            </a:r>
            <a:r>
              <a:rPr lang="en-US" dirty="0"/>
              <a:t>, Luis </a:t>
            </a:r>
            <a:r>
              <a:rPr lang="en-US" dirty="0" err="1"/>
              <a:t>Ceze</a:t>
            </a:r>
            <a:r>
              <a:rPr lang="en-US" dirty="0"/>
              <a:t>, Dan Grossman, Doug Burger</a:t>
            </a:r>
          </a:p>
          <a:p>
            <a:pPr marL="346075" indent="-346075"/>
            <a:r>
              <a:rPr lang="en-US" dirty="0"/>
              <a:t>Presented by: Tomasz Wiercioch</a:t>
            </a:r>
          </a:p>
        </p:txBody>
      </p:sp>
    </p:spTree>
    <p:extLst>
      <p:ext uri="{BB962C8B-B14F-4D97-AF65-F5344CB8AC3E}">
        <p14:creationId xmlns:p14="http://schemas.microsoft.com/office/powerpoint/2010/main" val="617058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C0F7D-A532-44C8-A39F-35D2AF140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Novel Data driven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B6769-828C-4B20-83FF-3022A74F5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Aka Neural Nets</a:t>
            </a:r>
          </a:p>
          <a:p>
            <a:pPr lvl="1"/>
            <a:r>
              <a:rPr lang="en-US" dirty="0"/>
              <a:t>Trained to be used as application specific accelerators</a:t>
            </a:r>
          </a:p>
          <a:p>
            <a:pPr lvl="1"/>
            <a:r>
              <a:rPr lang="en-US" dirty="0"/>
              <a:t>May be run on NPUs</a:t>
            </a:r>
          </a:p>
          <a:p>
            <a:pPr lvl="2"/>
            <a:r>
              <a:rPr lang="en-US" dirty="0"/>
              <a:t>Typically needs deep integration with processor pipeline</a:t>
            </a:r>
          </a:p>
          <a:p>
            <a:pPr lvl="1"/>
            <a:r>
              <a:rPr lang="en-US" dirty="0"/>
              <a:t>Other hardware (GPUs, FPGAs, FPAAs)</a:t>
            </a:r>
          </a:p>
          <a:p>
            <a:pPr lvl="2"/>
            <a:r>
              <a:rPr lang="en-US" dirty="0"/>
              <a:t>Can still accelerate operations significantly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56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67E83-1B97-4F30-8752-D924168C2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Neural Net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C0C9E-FDC2-40E9-88FB-5B0FF35A5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should the programming model look like?</a:t>
            </a:r>
          </a:p>
          <a:p>
            <a:r>
              <a:rPr lang="en-US" dirty="0"/>
              <a:t>How  can  a  neural  network  be  automatically  configured  and trained with limited intervention from the programmer?</a:t>
            </a:r>
          </a:p>
          <a:p>
            <a:r>
              <a:rPr lang="en-US" dirty="0"/>
              <a:t>How should the compilation workflow transform programs to invoke NPUs?</a:t>
            </a:r>
          </a:p>
          <a:p>
            <a:r>
              <a:rPr lang="en-US" dirty="0"/>
              <a:t>What ISA extensions are necessary to support NPUs?</a:t>
            </a:r>
          </a:p>
          <a:p>
            <a:r>
              <a:rPr lang="en-US" dirty="0"/>
              <a:t>How can a high-performance, low-power, configurable neural network implementation tightly integrate with the pipeline?</a:t>
            </a:r>
          </a:p>
        </p:txBody>
      </p:sp>
    </p:spTree>
    <p:extLst>
      <p:ext uri="{BB962C8B-B14F-4D97-AF65-F5344CB8AC3E}">
        <p14:creationId xmlns:p14="http://schemas.microsoft.com/office/powerpoint/2010/main" val="105225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7BC97-6CD4-4728-93A6-713DD529B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0A6B1-7479-48BF-B79C-97530CCCE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approximate computing viable?</a:t>
            </a:r>
          </a:p>
          <a:p>
            <a:pPr lvl="1"/>
            <a:r>
              <a:rPr lang="en-US" dirty="0"/>
              <a:t>Yes!</a:t>
            </a:r>
          </a:p>
          <a:p>
            <a:pPr lvl="1"/>
            <a:r>
              <a:rPr lang="en-US" dirty="0"/>
              <a:t>May help combat dark silicon performance gap</a:t>
            </a:r>
          </a:p>
          <a:p>
            <a:r>
              <a:rPr lang="en-US" dirty="0"/>
              <a:t>Language and runtime techniques are critical</a:t>
            </a:r>
          </a:p>
          <a:p>
            <a:pPr lvl="1"/>
            <a:r>
              <a:rPr lang="en-US" dirty="0"/>
              <a:t>Express and enforce reliability constraints</a:t>
            </a:r>
          </a:p>
          <a:p>
            <a:pPr lvl="1"/>
            <a:r>
              <a:rPr lang="en-US" dirty="0"/>
              <a:t>Necessary for application of new technologies at each level</a:t>
            </a:r>
          </a:p>
        </p:txBody>
      </p:sp>
    </p:spTree>
    <p:extLst>
      <p:ext uri="{BB962C8B-B14F-4D97-AF65-F5344CB8AC3E}">
        <p14:creationId xmlns:p14="http://schemas.microsoft.com/office/powerpoint/2010/main" val="99704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7289E-2448-4937-9AF7-AC7E57E1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5B826-7847-4EEF-9722-B36AC135C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Truffle refers to a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 err="1"/>
              <a:t>Microfungus</a:t>
            </a:r>
            <a:endParaRPr lang="en-US" dirty="0"/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Microarchitecture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 err="1"/>
              <a:t>Macroarchitecture</a:t>
            </a:r>
            <a:endParaRPr lang="en-US" dirty="0"/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Approximate Accelerator</a:t>
            </a:r>
          </a:p>
          <a:p>
            <a:pPr marL="0" indent="0">
              <a:buNone/>
            </a:pPr>
            <a:r>
              <a:rPr lang="en-US" dirty="0"/>
              <a:t>Answer: B</a:t>
            </a:r>
          </a:p>
        </p:txBody>
      </p:sp>
    </p:spTree>
    <p:extLst>
      <p:ext uri="{BB962C8B-B14F-4D97-AF65-F5344CB8AC3E}">
        <p14:creationId xmlns:p14="http://schemas.microsoft.com/office/powerpoint/2010/main" val="1851416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7289E-2448-4937-9AF7-AC7E57E1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5B826-7847-4EEF-9722-B36AC135C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What are the 3 targets of developing approximate computing?</a:t>
            </a:r>
          </a:p>
          <a:p>
            <a:pPr marL="0" indent="0">
              <a:buNone/>
            </a:pPr>
            <a:r>
              <a:rPr lang="en-US" dirty="0"/>
              <a:t>      (select all that apply)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User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Programming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Architecture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Circuit (Accelerator)</a:t>
            </a:r>
          </a:p>
          <a:p>
            <a:pPr marL="0" indent="0">
              <a:buNone/>
            </a:pPr>
            <a:r>
              <a:rPr lang="en-US" dirty="0"/>
              <a:t>Answer: B, C, D</a:t>
            </a:r>
          </a:p>
        </p:txBody>
      </p:sp>
    </p:spTree>
    <p:extLst>
      <p:ext uri="{BB962C8B-B14F-4D97-AF65-F5344CB8AC3E}">
        <p14:creationId xmlns:p14="http://schemas.microsoft.com/office/powerpoint/2010/main" val="2598719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7289E-2448-4937-9AF7-AC7E57E1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5B826-7847-4EEF-9722-B36AC135C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The Dark Silicon performance gap is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The inability of darker silicon to preform as well as translucent silicone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The difference between Moore’s law and current production capabilities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A made-up metric to get funding for approximate computing projects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The deviation of projected conventional advancements in microprocessors when compared against historical performance scaling</a:t>
            </a:r>
          </a:p>
          <a:p>
            <a:pPr marL="0" indent="0">
              <a:buNone/>
            </a:pPr>
            <a:r>
              <a:rPr lang="en-US" dirty="0"/>
              <a:t>Answer: D</a:t>
            </a:r>
          </a:p>
        </p:txBody>
      </p:sp>
    </p:spTree>
    <p:extLst>
      <p:ext uri="{BB962C8B-B14F-4D97-AF65-F5344CB8AC3E}">
        <p14:creationId xmlns:p14="http://schemas.microsoft.com/office/powerpoint/2010/main" val="244185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1F7EF-90E2-4ED4-85BA-BAF074A76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Background/Review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6140E-515C-4CEF-B01C-B995E9F5C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Dark Silicon</a:t>
            </a:r>
          </a:p>
          <a:p>
            <a:pPr lvl="1"/>
            <a:r>
              <a:rPr lang="en-US" dirty="0">
                <a:latin typeface="Arial" panose="020B0604020202020204" pitchFamily="34" charset="0"/>
              </a:rPr>
              <a:t>Power restriction</a:t>
            </a:r>
            <a:endParaRPr lang="en-US" dirty="0">
              <a:effectLst/>
              <a:latin typeface="Arial" panose="020B0604020202020204" pitchFamily="34" charset="0"/>
            </a:endParaRPr>
          </a:p>
          <a:p>
            <a:pPr lvl="1"/>
            <a:r>
              <a:rPr lang="en-US" dirty="0">
                <a:effectLst/>
                <a:latin typeface="Arial" panose="020B0604020202020204" pitchFamily="34" charset="0"/>
              </a:rPr>
              <a:t>Not all transistors on a chip can be used at the same time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81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E19E0-1D3B-4D1B-97F3-E45509F9A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940B3-0EEB-4451-BD85-380BD6FB4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Dark Silicon performance gap</a:t>
            </a:r>
          </a:p>
          <a:p>
            <a:pPr lvl="1"/>
            <a:r>
              <a:rPr lang="en-US" dirty="0"/>
              <a:t>Optimistic upper bound projections still short of historic improvements</a:t>
            </a:r>
          </a:p>
          <a:p>
            <a:r>
              <a:rPr lang="en-US" dirty="0"/>
              <a:t>New, much more efficient techniques need to be explored</a:t>
            </a:r>
          </a:p>
        </p:txBody>
      </p:sp>
    </p:spTree>
    <p:extLst>
      <p:ext uri="{BB962C8B-B14F-4D97-AF65-F5344CB8AC3E}">
        <p14:creationId xmlns:p14="http://schemas.microsoft.com/office/powerpoint/2010/main" val="89162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3E99-E787-42DA-AF90-57179A8DB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758D8-E6E9-4654-AF33-DA002C120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Co-design of Hardware and Software</a:t>
            </a:r>
          </a:p>
          <a:p>
            <a:r>
              <a:rPr lang="en-US" dirty="0"/>
              <a:t>3 levels of approach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Programming</a:t>
            </a:r>
          </a:p>
          <a:p>
            <a:pPr lvl="2"/>
            <a:r>
              <a:rPr lang="en-US" dirty="0"/>
              <a:t>Safe expressions and strong semantics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Architecture</a:t>
            </a:r>
          </a:p>
          <a:p>
            <a:pPr lvl="2"/>
            <a:r>
              <a:rPr lang="en-US" dirty="0"/>
              <a:t>Application specific, and energy saving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Circuit (aka Accelerators)</a:t>
            </a:r>
          </a:p>
          <a:p>
            <a:pPr lvl="2"/>
            <a:r>
              <a:rPr lang="en-US" dirty="0"/>
              <a:t>For general purpose use</a:t>
            </a:r>
          </a:p>
        </p:txBody>
      </p:sp>
    </p:spTree>
    <p:extLst>
      <p:ext uri="{BB962C8B-B14F-4D97-AF65-F5344CB8AC3E}">
        <p14:creationId xmlns:p14="http://schemas.microsoft.com/office/powerpoint/2010/main" val="47377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E35C3-4331-4417-BC03-A0032D66B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Disciplined Approximate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548B-B367-4100-80D4-6A8CE0300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Viable approx. languages must be easy and safe</a:t>
            </a:r>
          </a:p>
          <a:p>
            <a:r>
              <a:rPr lang="en-US" dirty="0"/>
              <a:t>E.g. </a:t>
            </a:r>
            <a:r>
              <a:rPr lang="en-US" dirty="0" err="1"/>
              <a:t>EnerJ</a:t>
            </a:r>
            <a:endParaRPr lang="en-US" dirty="0"/>
          </a:p>
          <a:p>
            <a:pPr lvl="1"/>
            <a:r>
              <a:rPr lang="en-US" dirty="0"/>
              <a:t>Programmer provides annotations</a:t>
            </a:r>
          </a:p>
          <a:p>
            <a:pPr lvl="1"/>
            <a:r>
              <a:rPr lang="en-US" dirty="0" err="1"/>
              <a:t>EnerJ</a:t>
            </a:r>
            <a:r>
              <a:rPr lang="en-US" dirty="0"/>
              <a:t> automatically maps approx. vars to low-power applications</a:t>
            </a:r>
          </a:p>
          <a:p>
            <a:pPr lvl="1"/>
            <a:r>
              <a:rPr lang="en-US" dirty="0"/>
              <a:t>Allows for isolation of approximations</a:t>
            </a:r>
          </a:p>
          <a:p>
            <a:pPr lvl="1"/>
            <a:r>
              <a:rPr lang="en-US" dirty="0"/>
              <a:t>Static analysis removes need for dynamic checks (“disciplined”)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46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E35C3-4331-4417-BC03-A0032D66B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Disciplined Approximate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548B-B367-4100-80D4-6A8CE0300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general:</a:t>
            </a:r>
          </a:p>
          <a:p>
            <a:pPr lvl="1"/>
            <a:r>
              <a:rPr lang="en-US" dirty="0"/>
              <a:t>Approximation-aware model helps write generalizable approximate programs</a:t>
            </a:r>
          </a:p>
          <a:p>
            <a:pPr lvl="1"/>
            <a:r>
              <a:rPr lang="en-US" dirty="0"/>
              <a:t>Abstract semantics allow for flexible application of approximation</a:t>
            </a:r>
          </a:p>
        </p:txBody>
      </p:sp>
    </p:spTree>
    <p:extLst>
      <p:ext uri="{BB962C8B-B14F-4D97-AF65-F5344CB8AC3E}">
        <p14:creationId xmlns:p14="http://schemas.microsoft.com/office/powerpoint/2010/main" val="129133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D4F46-82B9-4A2A-84CD-51457CCCD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Design for Approximation</a:t>
            </a:r>
            <a:br>
              <a:rPr lang="en-US" dirty="0"/>
            </a:br>
            <a:r>
              <a:rPr lang="en-US" dirty="0"/>
              <a:t>(Truffle)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BBE5E-608B-4BA6-9E5F-4A12EE3D7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Microarchitecture supporting authors’ previous ISA extension</a:t>
            </a:r>
          </a:p>
          <a:p>
            <a:r>
              <a:rPr lang="en-US" dirty="0"/>
              <a:t>Dual voltage functional units and SRAM</a:t>
            </a:r>
          </a:p>
          <a:p>
            <a:r>
              <a:rPr lang="en-US" dirty="0"/>
              <a:t>Compatible with other approximation devices</a:t>
            </a:r>
          </a:p>
          <a:p>
            <a:pPr lvl="1"/>
            <a:r>
              <a:rPr lang="en-US" dirty="0"/>
              <a:t>Custom functional units</a:t>
            </a:r>
          </a:p>
          <a:p>
            <a:pPr lvl="1"/>
            <a:r>
              <a:rPr lang="en-US" dirty="0"/>
              <a:t>Analog operation/storage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7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11F52-8890-44D5-96B5-2519FD155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Truffle PROs/Cons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F64E7-64DC-4A5F-B5E1-76FD5E622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run approximate and precise instructions (dynamic precision)</a:t>
            </a:r>
          </a:p>
          <a:p>
            <a:pPr lvl="1"/>
            <a:r>
              <a:rPr lang="en-US" dirty="0"/>
              <a:t>Requires static guarantees from compiler</a:t>
            </a:r>
          </a:p>
          <a:p>
            <a:pPr lvl="1"/>
            <a:r>
              <a:rPr lang="en-US" dirty="0"/>
              <a:t>Static encoding of precision level for all operations and storage</a:t>
            </a:r>
          </a:p>
          <a:p>
            <a:r>
              <a:rPr lang="en-US" dirty="0"/>
              <a:t>Co-design simplifies microarchitecture and alleviates fine-grained overhead</a:t>
            </a:r>
          </a:p>
          <a:p>
            <a:r>
              <a:rPr lang="en-US" dirty="0"/>
              <a:t>Efficiency is limited by processor frontend</a:t>
            </a:r>
          </a:p>
          <a:p>
            <a:r>
              <a:rPr lang="en-US" dirty="0"/>
              <a:t>Stay tuned for more!</a:t>
            </a:r>
          </a:p>
        </p:txBody>
      </p:sp>
    </p:spTree>
    <p:extLst>
      <p:ext uri="{BB962C8B-B14F-4D97-AF65-F5344CB8AC3E}">
        <p14:creationId xmlns:p14="http://schemas.microsoft.com/office/powerpoint/2010/main" val="179042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42087-EF15-4540-A3F2-DF36D762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Approximate Accelerators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0E51A-B309-46C2-AEFA-C61330C5A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Idea: configurable approximate accelerators</a:t>
            </a:r>
          </a:p>
          <a:p>
            <a:pPr lvl="1"/>
            <a:r>
              <a:rPr lang="en-US" dirty="0"/>
              <a:t>Adapted to replace “hot code” at runtime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dirty="0"/>
              <a:t>BERET</a:t>
            </a:r>
          </a:p>
          <a:p>
            <a:pPr lvl="2"/>
            <a:r>
              <a:rPr lang="en-US" dirty="0"/>
              <a:t>Conservation Cores</a:t>
            </a:r>
          </a:p>
          <a:p>
            <a:pPr lvl="2"/>
            <a:r>
              <a:rPr lang="en-US" dirty="0" err="1"/>
              <a:t>DySER</a:t>
            </a:r>
            <a:endParaRPr lang="en-US" dirty="0"/>
          </a:p>
          <a:p>
            <a:pPr lvl="2"/>
            <a:r>
              <a:rPr lang="en-US" dirty="0" err="1"/>
              <a:t>QsCores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70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110</TotalTime>
  <Words>542</Words>
  <Application>Microsoft Office PowerPoint</Application>
  <PresentationFormat>Widescreen</PresentationFormat>
  <Paragraphs>99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Tw Cen MT</vt:lpstr>
      <vt:lpstr>Circuit</vt:lpstr>
      <vt:lpstr>Addressing Dark Silicon Challenges With Disciplined Approximate Computing</vt:lpstr>
      <vt:lpstr>Background/Review</vt:lpstr>
      <vt:lpstr>the problem </vt:lpstr>
      <vt:lpstr>The approach</vt:lpstr>
      <vt:lpstr>Disciplined Approximate Programming</vt:lpstr>
      <vt:lpstr>Disciplined Approximate Programming</vt:lpstr>
      <vt:lpstr>Architecture Design for Approximation (Truffle)</vt:lpstr>
      <vt:lpstr>Truffle PROs/Cons</vt:lpstr>
      <vt:lpstr>Approximate Accelerators</vt:lpstr>
      <vt:lpstr>Novel Data driven idea</vt:lpstr>
      <vt:lpstr>Important Neural Net Questions</vt:lpstr>
      <vt:lpstr>Conclusions</vt:lpstr>
      <vt:lpstr>Sample Questions</vt:lpstr>
      <vt:lpstr>Sample Questions</vt:lpstr>
      <vt:lpstr>Sample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Dark Silicon Challenges With Disciplined Approximate Computing</dc:title>
  <dc:creator>Wiercioch,Tomasz</dc:creator>
  <cp:lastModifiedBy>Tomasz</cp:lastModifiedBy>
  <cp:revision>14</cp:revision>
  <dcterms:created xsi:type="dcterms:W3CDTF">2020-10-14T04:09:50Z</dcterms:created>
  <dcterms:modified xsi:type="dcterms:W3CDTF">2020-10-14T06:01:24Z</dcterms:modified>
</cp:coreProperties>
</file>